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6"/>
  </p:notesMasterIdLst>
  <p:sldIdLst>
    <p:sldId id="256" r:id="rId3"/>
    <p:sldId id="257" r:id="rId4"/>
    <p:sldId id="285" r:id="rId5"/>
    <p:sldId id="266" r:id="rId6"/>
    <p:sldId id="291" r:id="rId7"/>
    <p:sldId id="296" r:id="rId8"/>
    <p:sldId id="294" r:id="rId9"/>
    <p:sldId id="295" r:id="rId10"/>
    <p:sldId id="306" r:id="rId11"/>
    <p:sldId id="307" r:id="rId12"/>
    <p:sldId id="276" r:id="rId13"/>
    <p:sldId id="308" r:id="rId14"/>
    <p:sldId id="283" r:id="rId15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9CEC"/>
    <a:srgbClr val="1249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599" autoAdjust="0"/>
  </p:normalViewPr>
  <p:slideViewPr>
    <p:cSldViewPr>
      <p:cViewPr varScale="1">
        <p:scale>
          <a:sx n="114" d="100"/>
          <a:sy n="114" d="100"/>
        </p:scale>
        <p:origin x="138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4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6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Tuesday, October 11, 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14BF-C004-4398-9186-5EE680724D95}" type="datetime2">
              <a:rPr lang="en-US" smtClean="0"/>
              <a:pPr/>
              <a:t>Tuesday, October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14BF-C004-4398-9186-5EE680724D95}" type="datetime2">
              <a:rPr lang="en-US" smtClean="0"/>
              <a:pPr/>
              <a:t>Tuesday, October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EF5B-F2CC-4EC5-8F1F-29A8BF9EFFA9}" type="datetime2">
              <a:rPr lang="en-US" smtClean="0"/>
              <a:pPr/>
              <a:t>Tuesday, October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09C1-563D-4D9C-B702-B64C84A5A174}" type="datetime2">
              <a:rPr lang="en-US" smtClean="0"/>
              <a:pPr/>
              <a:t>Tuesday, October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03D9-A6EB-41FB-BF22-3F49E470997E}" type="datetime2">
              <a:rPr lang="en-US" smtClean="0"/>
              <a:pPr/>
              <a:t>Tuesday, October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0534-5698-4F62-9CFE-5DE61A073E78}" type="datetime2">
              <a:rPr lang="en-US" smtClean="0"/>
              <a:pPr/>
              <a:t>Tuesday, October 11,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7A3-B249-4F87-AB1A-1E06AC1AA2A4}" type="datetime2">
              <a:rPr lang="en-US" smtClean="0"/>
              <a:pPr/>
              <a:t>Tuesday, October 11,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6142-29B2-49CC-BCC6-A3AD70B4960E}" type="datetime2">
              <a:rPr lang="en-US" smtClean="0"/>
              <a:pPr/>
              <a:t>Tuesday, October 11,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86C4691-4882-40A8-AF62-8CF6A18D40B2}" type="datetime2">
              <a:rPr lang="en-US" smtClean="0"/>
              <a:pPr/>
              <a:t>Tuesday, October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Tuesday, October 11, 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Tuesday, October 11, 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iadvokat.eu" TargetMode="External"/><Relationship Id="rId5" Type="http://schemas.openxmlformats.org/officeDocument/2006/relationships/hyperlink" Target="http://www.iadvokat.eu/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advokat.eu" TargetMode="External"/><Relationship Id="rId2" Type="http://schemas.openxmlformats.org/officeDocument/2006/relationships/hyperlink" Target="http://www.iadvokat.e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203" y="83117"/>
            <a:ext cx="888904" cy="919556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6916" y="1046202"/>
            <a:ext cx="7772400" cy="1829761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Zdravotnické informace a údaje pohledem právní praxe</a:t>
            </a:r>
            <a:r>
              <a:rPr lang="cs-CZ" sz="4000" b="1" kern="1200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 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75656" y="3204783"/>
            <a:ext cx="6588224" cy="422257"/>
          </a:xfrm>
        </p:spPr>
        <p:txBody>
          <a:bodyPr>
            <a:normAutofit fontScale="92500"/>
          </a:bodyPr>
          <a:lstStyle/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60. výroční sjezd českých a slovenských revmatologů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60"/>
            <a:ext cx="3454139" cy="783757"/>
          </a:xfrm>
          <a:prstGeom prst="rect">
            <a:avLst/>
          </a:prstGeom>
          <a:effectLst>
            <a:glow rad="76200">
              <a:schemeClr val="accent1">
                <a:lumMod val="20000"/>
                <a:lumOff val="80000"/>
                <a:alpha val="40000"/>
              </a:schemeClr>
            </a:glow>
            <a:outerShdw blurRad="50800" dir="2700000" algn="tl" rotWithShape="0">
              <a:schemeClr val="accent1">
                <a:lumMod val="20000"/>
                <a:lumOff val="80000"/>
                <a:alpha val="40000"/>
              </a:schemeClr>
            </a:outerShdw>
          </a:effectLst>
        </p:spPr>
      </p:pic>
      <p:sp>
        <p:nvSpPr>
          <p:cNvPr id="7" name="TextovéPole 6"/>
          <p:cNvSpPr txBox="1"/>
          <p:nvPr/>
        </p:nvSpPr>
        <p:spPr>
          <a:xfrm>
            <a:off x="3635896" y="312813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www. iadvokat.eu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28800" y="3933056"/>
            <a:ext cx="5688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JUDr. Zdeněk Hromádka, advokát</a:t>
            </a:r>
          </a:p>
          <a:p>
            <a:pPr algn="ctr"/>
            <a:r>
              <a:rPr lang="cs-CZ" dirty="0"/>
              <a:t>Rašínova 522, 760 01 Zlín</a:t>
            </a:r>
          </a:p>
          <a:p>
            <a:pPr algn="ctr"/>
            <a:r>
              <a:rPr lang="cs-CZ" dirty="0">
                <a:hlinkClick r:id="rId5"/>
              </a:rPr>
              <a:t>www.iadvokat.eu</a:t>
            </a:r>
            <a:endParaRPr lang="cs-CZ" dirty="0"/>
          </a:p>
          <a:p>
            <a:pPr algn="ctr"/>
            <a:r>
              <a:rPr lang="cs-CZ" dirty="0">
                <a:latin typeface="Calibri" pitchFamily="34" charset="0"/>
                <a:hlinkClick r:id="rId6"/>
              </a:rPr>
              <a:t>info@iadvokat.eu</a:t>
            </a:r>
            <a:endParaRPr lang="cs-CZ" dirty="0">
              <a:latin typeface="Calibri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793" y="5262899"/>
            <a:ext cx="2430207" cy="1617182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788979"/>
            <a:ext cx="8229600" cy="4232309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r>
              <a:rPr lang="cs-CZ" sz="1800" dirty="0">
                <a:latin typeface="Calibri" panose="020F0502020204030204" pitchFamily="34" charset="0"/>
              </a:rPr>
              <a:t>Klíčový důkaz – pečlivost se vyplácí</a:t>
            </a:r>
          </a:p>
          <a:p>
            <a:pPr lvl="1">
              <a:spcAft>
                <a:spcPts val="600"/>
              </a:spcAft>
            </a:pPr>
            <a:r>
              <a:rPr lang="cs-CZ" sz="1800" dirty="0">
                <a:latin typeface="Calibri" panose="020F0502020204030204" pitchFamily="34" charset="0"/>
              </a:rPr>
              <a:t>Interakce s dalšími poskytovateli – princip „Každý kope sám za sebe“</a:t>
            </a:r>
          </a:p>
          <a:p>
            <a:pPr lvl="1">
              <a:spcAft>
                <a:spcPts val="600"/>
              </a:spcAft>
            </a:pPr>
            <a:r>
              <a:rPr lang="cs-CZ" sz="1800" dirty="0">
                <a:latin typeface="Calibri" panose="020F0502020204030204" pitchFamily="34" charset="0"/>
              </a:rPr>
              <a:t>Dokazování v civilním a trestním řízení</a:t>
            </a:r>
          </a:p>
          <a:p>
            <a:pPr lvl="2">
              <a:spcAft>
                <a:spcPts val="600"/>
              </a:spcAft>
            </a:pPr>
            <a:r>
              <a:rPr lang="cs-CZ" sz="1600" dirty="0">
                <a:latin typeface="Calibri" panose="020F0502020204030204" pitchFamily="34" charset="0"/>
              </a:rPr>
              <a:t>Zdravotnická dokumentace jako klíčový podklad pro řešení odborných otázek - znalecké posudky, výslechy znalců</a:t>
            </a:r>
          </a:p>
          <a:p>
            <a:pPr lvl="2">
              <a:spcAft>
                <a:spcPts val="600"/>
              </a:spcAft>
            </a:pPr>
            <a:endParaRPr lang="cs-CZ" sz="1600" dirty="0">
              <a:latin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sz="1800" dirty="0">
                <a:latin typeface="Calibri" panose="020F0502020204030204" pitchFamily="34" charset="0"/>
              </a:rPr>
              <a:t>Co dělat při obdržení žádosti Policie ČR o poskytnutí informací či kopií ze zdravotnické dokumentace (součinnost pro účely trestního řízení)</a:t>
            </a:r>
          </a:p>
          <a:p>
            <a:pPr lvl="2">
              <a:spcAft>
                <a:spcPts val="600"/>
              </a:spcAft>
            </a:pPr>
            <a:r>
              <a:rPr lang="cs-CZ" sz="1600" dirty="0">
                <a:latin typeface="Calibri" panose="020F0502020204030204" pitchFamily="34" charset="0"/>
              </a:rPr>
              <a:t>Policista musí předložit souhlas pacienta nebo osoby blízké zemřelému pacientovi</a:t>
            </a:r>
          </a:p>
          <a:p>
            <a:pPr lvl="2">
              <a:spcAft>
                <a:spcPts val="600"/>
              </a:spcAft>
            </a:pPr>
            <a:r>
              <a:rPr lang="cs-CZ" sz="1600" dirty="0">
                <a:latin typeface="Calibri" panose="020F0502020204030204" pitchFamily="34" charset="0"/>
              </a:rPr>
              <a:t>Pokud takový souhlas nepředloží, musí předložit souhlas soudce – na základě takového souhlasu soudce lze kopie či informace ze zdravotnické dokumentace předat</a:t>
            </a:r>
          </a:p>
          <a:p>
            <a:pPr lvl="1">
              <a:spcAft>
                <a:spcPts val="600"/>
              </a:spcAft>
            </a:pPr>
            <a:endParaRPr lang="cs-CZ" sz="1800" dirty="0">
              <a:latin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812017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cs-CZ" sz="1700" dirty="0">
                <a:solidFill>
                  <a:schemeClr val="accent1"/>
                </a:solidFill>
              </a:rPr>
              <a:t>Význam zdravotnické dokumentace při obraně proti stížnostem pacientů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60"/>
            <a:ext cx="3454139" cy="783757"/>
          </a:xfrm>
          <a:prstGeom prst="rect">
            <a:avLst/>
          </a:prstGeom>
          <a:effectLst>
            <a:glow rad="76200">
              <a:schemeClr val="accent1">
                <a:lumMod val="20000"/>
                <a:lumOff val="80000"/>
                <a:alpha val="40000"/>
              </a:schemeClr>
            </a:glow>
            <a:outerShdw blurRad="50800" dir="2700000" algn="tl" rotWithShape="0">
              <a:schemeClr val="accent1">
                <a:lumMod val="20000"/>
                <a:lumOff val="80000"/>
                <a:alpha val="40000"/>
              </a:scheme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3563888" y="36392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www. iadvokat.eu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023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184645" y="1988840"/>
            <a:ext cx="8534152" cy="4525963"/>
          </a:xfrm>
        </p:spPr>
        <p:txBody>
          <a:bodyPr>
            <a:normAutofit/>
          </a:bodyPr>
          <a:lstStyle/>
          <a:p>
            <a:r>
              <a:rPr lang="cs-CZ" sz="1900" b="1" u="sng" dirty="0">
                <a:latin typeface="Calibri" panose="020F0502020204030204" pitchFamily="34" charset="0"/>
              </a:rPr>
              <a:t>Lékař jako obžalovaný </a:t>
            </a:r>
            <a:r>
              <a:rPr lang="cs-CZ" sz="1900" u="sng" dirty="0">
                <a:latin typeface="Calibri" panose="020F0502020204030204" pitchFamily="34" charset="0"/>
              </a:rPr>
              <a:t>v trestním řízení / </a:t>
            </a:r>
            <a:r>
              <a:rPr lang="cs-CZ" sz="1900" b="1" u="sng" dirty="0">
                <a:latin typeface="Calibri" panose="020F0502020204030204" pitchFamily="34" charset="0"/>
              </a:rPr>
              <a:t>žalovaný</a:t>
            </a:r>
            <a:r>
              <a:rPr lang="cs-CZ" sz="1900" u="sng" dirty="0">
                <a:latin typeface="Calibri" panose="020F0502020204030204" pitchFamily="34" charset="0"/>
              </a:rPr>
              <a:t> v civilním řízení - za porušení povinné mlčenlivosti se nepovažuje: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1500" i="1" dirty="0">
                <a:latin typeface="Calibri" panose="020F0502020204030204" pitchFamily="34" charset="0"/>
              </a:rPr>
              <a:t>„sdělování údajů nebo jiných skutečností poskytovatelem v nezbytném rozsahu pro ochranu vlastních </a:t>
            </a:r>
            <a:r>
              <a:rPr lang="cs-CZ" sz="1500" b="1" i="1" u="sng" dirty="0">
                <a:latin typeface="Calibri" panose="020F0502020204030204" pitchFamily="34" charset="0"/>
              </a:rPr>
              <a:t>práv v trestním řízení, občanskoprávním řízení, rozhodčím řízení a ve správním řízení nebo sdělování skutečností soudu nebo jinému orgánu</a:t>
            </a:r>
            <a:r>
              <a:rPr lang="cs-CZ" sz="1500" i="1" dirty="0">
                <a:latin typeface="Calibri" panose="020F0502020204030204" pitchFamily="34" charset="0"/>
              </a:rPr>
              <a:t>, je-li předmětem řízení před soudem nebo jiným orgánem spor mezi poskytovatelem, popřípadě jeho zaměstnancem, a pacientem nebo jinou osobou uplatňující práva na náhradu škody nebo ochranu osobnosti v souvislosti s poskytováním zdravotních služeb;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1500" b="1" i="1" u="sng" dirty="0">
                <a:latin typeface="Calibri" panose="020F0502020204030204" pitchFamily="34" charset="0"/>
              </a:rPr>
              <a:t>v této souvislosti je poskytovatel oprávněn předat soudnímu znalci, znaleckému ústavu, komoře nebo odborníkovi, kterého si zvolí, též kopii zdravotnické dokumentace vedené o pacientovi za účelem vypracování znaleckého nebo odborného posudku vyžádaného obhajobou, nebo účastníkem v občanském soudním řízení…“</a:t>
            </a:r>
          </a:p>
          <a:p>
            <a:pPr marL="393192" lvl="1" indent="0" algn="just">
              <a:buNone/>
            </a:pPr>
            <a:endParaRPr lang="cs-CZ" b="1" i="1" u="sng" dirty="0">
              <a:latin typeface="Calibri" panose="020F0502020204030204" pitchFamily="34" charset="0"/>
            </a:endParaRPr>
          </a:p>
          <a:p>
            <a:pPr marL="393192" lvl="1" indent="0" algn="just">
              <a:buNone/>
            </a:pPr>
            <a:r>
              <a:rPr lang="cs-CZ" sz="2000" b="1" u="sng" dirty="0">
                <a:latin typeface="Calibri" panose="020F0502020204030204" pitchFamily="34" charset="0"/>
              </a:rPr>
              <a:t>Lékař jako svědek </a:t>
            </a:r>
            <a:r>
              <a:rPr lang="cs-CZ" sz="2000" dirty="0">
                <a:latin typeface="Calibri" panose="020F0502020204030204" pitchFamily="34" charset="0"/>
              </a:rPr>
              <a:t>– nutné zproštění povinnosti mlčenlivosti pacientem</a:t>
            </a:r>
          </a:p>
          <a:p>
            <a:pPr marL="393192" lvl="1" indent="0" algn="just">
              <a:buNone/>
            </a:pPr>
            <a:r>
              <a:rPr lang="cs-CZ" sz="2000" b="1" u="sng" dirty="0">
                <a:latin typeface="Calibri" panose="020F0502020204030204" pitchFamily="34" charset="0"/>
              </a:rPr>
              <a:t>Lékař jako znalec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30336" y="764704"/>
            <a:ext cx="8229600" cy="147049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2">
                    <a:lumMod val="75000"/>
                  </a:schemeClr>
                </a:solidFill>
              </a:rPr>
              <a:t>Povinnost mlčenlivosti v soudním řízení</a:t>
            </a:r>
            <a:br>
              <a:rPr lang="cs-CZ" sz="2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000" u="sng" dirty="0">
                <a:solidFill>
                  <a:schemeClr val="tx2">
                    <a:lumMod val="75000"/>
                  </a:schemeClr>
                </a:solidFill>
              </a:rPr>
              <a:t>(úprava v § 51 zákona č. 372/2011 Sb., o zdravotních službách)</a:t>
            </a:r>
            <a:endParaRPr lang="cs-CZ" sz="32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60"/>
            <a:ext cx="3454139" cy="783757"/>
          </a:xfrm>
          <a:prstGeom prst="rect">
            <a:avLst/>
          </a:prstGeom>
          <a:effectLst>
            <a:glow rad="76200">
              <a:schemeClr val="accent1">
                <a:lumMod val="20000"/>
                <a:lumOff val="80000"/>
                <a:alpha val="40000"/>
              </a:schemeClr>
            </a:glow>
            <a:outerShdw blurRad="50800" dir="2700000" algn="tl" rotWithShape="0">
              <a:schemeClr val="accent1">
                <a:lumMod val="20000"/>
                <a:lumOff val="80000"/>
                <a:alpha val="40000"/>
              </a:scheme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3563888" y="40466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www. iadvokat.eu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922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184645" y="1988840"/>
            <a:ext cx="8534152" cy="4525963"/>
          </a:xfrm>
        </p:spPr>
        <p:txBody>
          <a:bodyPr>
            <a:normAutofit/>
          </a:bodyPr>
          <a:lstStyle/>
          <a:p>
            <a:r>
              <a:rPr lang="cs-CZ" sz="1900" b="1" dirty="0">
                <a:latin typeface="Calibri" panose="020F0502020204030204" pitchFamily="34" charset="0"/>
              </a:rPr>
              <a:t>Odpovědnost za škodu a za nehmotnou újmu způsobenou zásahem do osobnostních práv</a:t>
            </a:r>
          </a:p>
          <a:p>
            <a:endParaRPr lang="cs-CZ" sz="1900" b="1" dirty="0">
              <a:latin typeface="Calibri" panose="020F0502020204030204" pitchFamily="34" charset="0"/>
            </a:endParaRPr>
          </a:p>
          <a:p>
            <a:r>
              <a:rPr lang="cs-CZ" sz="1900" b="1" dirty="0">
                <a:latin typeface="Calibri" panose="020F0502020204030204" pitchFamily="34" charset="0"/>
              </a:rPr>
              <a:t>Pokuty za správní delikty </a:t>
            </a:r>
          </a:p>
          <a:p>
            <a:pPr lvl="1"/>
            <a:r>
              <a:rPr lang="cs-CZ" sz="1500" b="1" dirty="0">
                <a:latin typeface="Calibri" panose="020F0502020204030204" pitchFamily="34" charset="0"/>
              </a:rPr>
              <a:t>Porušení povinností při nakládání se zdravotnickou dokumentací</a:t>
            </a:r>
            <a:endParaRPr lang="cs-CZ" sz="1500" dirty="0">
              <a:latin typeface="Calibri" panose="020F0502020204030204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30336" y="764704"/>
            <a:ext cx="8229600" cy="147049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2">
                    <a:lumMod val="75000"/>
                  </a:schemeClr>
                </a:solidFill>
              </a:rPr>
              <a:t>Následky porušení povinností</a:t>
            </a:r>
            <a:endParaRPr lang="cs-CZ" sz="32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60"/>
            <a:ext cx="3454139" cy="783757"/>
          </a:xfrm>
          <a:prstGeom prst="rect">
            <a:avLst/>
          </a:prstGeom>
          <a:effectLst>
            <a:glow rad="76200">
              <a:schemeClr val="accent1">
                <a:lumMod val="20000"/>
                <a:lumOff val="80000"/>
                <a:alpha val="40000"/>
              </a:schemeClr>
            </a:glow>
            <a:outerShdw blurRad="50800" dir="2700000" algn="tl" rotWithShape="0">
              <a:schemeClr val="accent1">
                <a:lumMod val="20000"/>
                <a:lumOff val="80000"/>
                <a:alpha val="40000"/>
              </a:scheme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3563888" y="40466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www. iadvokat.eu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254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9966" y="1333186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cs-CZ" sz="4000" dirty="0">
                <a:solidFill>
                  <a:schemeClr val="accent1"/>
                </a:solidFill>
              </a:rPr>
              <a:t>Děkuji Vám za pozornost a přeji Vám mnoho úspěchů ve Vaší práci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923094"/>
            <a:ext cx="7772400" cy="119970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cs-CZ" b="1" dirty="0"/>
              <a:t>JUDr. Zdeněk Hromádka, advokát</a:t>
            </a:r>
          </a:p>
          <a:p>
            <a:pPr algn="ctr"/>
            <a:r>
              <a:rPr lang="cs-CZ" dirty="0"/>
              <a:t>Rašínova 522, 760 01 Zlín</a:t>
            </a:r>
          </a:p>
          <a:p>
            <a:pPr algn="ctr"/>
            <a:r>
              <a:rPr lang="cs-CZ" dirty="0">
                <a:hlinkClick r:id="rId2"/>
              </a:rPr>
              <a:t>www.iadvokat.eu</a:t>
            </a:r>
            <a:endParaRPr lang="cs-CZ" dirty="0"/>
          </a:p>
          <a:p>
            <a:pPr algn="ctr"/>
            <a:r>
              <a:rPr lang="cs-CZ" sz="2800" dirty="0">
                <a:latin typeface="Calibri" pitchFamily="34" charset="0"/>
                <a:hlinkClick r:id="rId3"/>
              </a:rPr>
              <a:t>info@iadvokat.eu</a:t>
            </a:r>
            <a:endParaRPr lang="cs-CZ" sz="2800" dirty="0">
              <a:latin typeface="Calibri" pitchFamily="34" charset="0"/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60"/>
            <a:ext cx="3454139" cy="783757"/>
          </a:xfrm>
          <a:prstGeom prst="rect">
            <a:avLst/>
          </a:prstGeom>
          <a:effectLst>
            <a:glow rad="76200">
              <a:schemeClr val="accent1">
                <a:lumMod val="20000"/>
                <a:lumOff val="80000"/>
                <a:alpha val="40000"/>
              </a:schemeClr>
            </a:glow>
            <a:outerShdw blurRad="50800" dir="2700000" algn="tl" rotWithShape="0">
              <a:schemeClr val="accent1">
                <a:lumMod val="20000"/>
                <a:lumOff val="80000"/>
                <a:alpha val="40000"/>
              </a:scheme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3635896" y="40466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www. iadvokat.eu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76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748"/>
            <a:ext cx="3245522" cy="6660232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20157" y="2204864"/>
            <a:ext cx="6096059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i="1" dirty="0"/>
              <a:t>„</a:t>
            </a:r>
            <a:r>
              <a:rPr lang="cs-CZ" i="1" dirty="0" err="1">
                <a:solidFill>
                  <a:schemeClr val="tx1"/>
                </a:solidFill>
              </a:rPr>
              <a:t>Vigilantibus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iura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scripta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sunt</a:t>
            </a:r>
            <a:r>
              <a:rPr lang="cs-CZ" i="1" dirty="0">
                <a:solidFill>
                  <a:schemeClr val="tx1"/>
                </a:solidFill>
              </a:rPr>
              <a:t>.“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20157" y="3817075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kern="1200" dirty="0">
                <a:solidFill>
                  <a:schemeClr val="tx1"/>
                </a:solidFill>
                <a:latin typeface="Calibri" panose="020F0502020204030204" pitchFamily="34" charset="0"/>
              </a:rPr>
              <a:t>Zákony jsou psány pro bdělé</a:t>
            </a:r>
            <a:endParaRPr lang="cs-CZ" sz="28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800" dirty="0">
                <a:latin typeface="Calibri" panose="020F0502020204030204" pitchFamily="34" charset="0"/>
              </a:rPr>
              <a:t>Právo přeje bdělým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Calibri" panose="020F0502020204030204" pitchFamily="34" charset="0"/>
              </a:rPr>
              <a:t>Nechť si každý střeží svá práva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60"/>
            <a:ext cx="3454139" cy="783757"/>
          </a:xfrm>
          <a:prstGeom prst="rect">
            <a:avLst/>
          </a:prstGeom>
          <a:effectLst>
            <a:glow rad="76200">
              <a:schemeClr val="accent1">
                <a:lumMod val="20000"/>
                <a:lumOff val="80000"/>
                <a:alpha val="40000"/>
              </a:schemeClr>
            </a:glow>
            <a:outerShdw blurRad="50800" dir="2700000" algn="tl" rotWithShape="0">
              <a:schemeClr val="accent1">
                <a:lumMod val="20000"/>
                <a:lumOff val="80000"/>
                <a:alpha val="40000"/>
              </a:scheme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3582232" y="39318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www. iadvokat.eu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84852" y="1831989"/>
            <a:ext cx="8964488" cy="4117291"/>
          </a:xfrm>
        </p:spPr>
        <p:txBody>
          <a:bodyPr>
            <a:normAutofit lnSpcReduction="10000"/>
          </a:bodyPr>
          <a:lstStyle/>
          <a:p>
            <a:r>
              <a:rPr lang="cs-CZ" sz="2400" b="1" dirty="0">
                <a:latin typeface="Calibri" panose="020F0502020204030204" pitchFamily="34" charset="0"/>
              </a:rPr>
              <a:t>LÉKAŘ</a:t>
            </a:r>
            <a:r>
              <a:rPr lang="cs-CZ" sz="2400" dirty="0">
                <a:latin typeface="Calibri" panose="020F0502020204030204" pitchFamily="34" charset="0"/>
              </a:rPr>
              <a:t> - odborník na medicínu! (…i právo?)</a:t>
            </a:r>
          </a:p>
          <a:p>
            <a:r>
              <a:rPr lang="cs-CZ" sz="2400" b="1" dirty="0">
                <a:latin typeface="Calibri" panose="020F0502020204030204" pitchFamily="34" charset="0"/>
              </a:rPr>
              <a:t>PRÁVNÍK</a:t>
            </a:r>
          </a:p>
          <a:p>
            <a:pPr marL="800100" lvl="1" indent="-3429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latin typeface="Calibri" panose="020F0502020204030204" pitchFamily="34" charset="0"/>
              </a:rPr>
              <a:t>znalost a aplikace právních pravidel</a:t>
            </a:r>
          </a:p>
          <a:p>
            <a:pPr marL="800100" lvl="1" indent="-342900" fontAlgn="auto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cs-CZ" sz="2400" b="1" dirty="0">
                <a:latin typeface="Calibri" panose="020F0502020204030204" pitchFamily="34" charset="0"/>
              </a:rPr>
              <a:t>znalost a um předvídat rizika a chránit proti nim </a:t>
            </a:r>
            <a:r>
              <a:rPr lang="cs-CZ" sz="2400" dirty="0">
                <a:latin typeface="Calibri" panose="020F0502020204030204" pitchFamily="34" charset="0"/>
              </a:rPr>
              <a:t>lékaře/zdravotnická zařízení/…</a:t>
            </a:r>
            <a:endParaRPr lang="cs-CZ" sz="3300" b="1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  <a:p>
            <a:pPr marL="978408" lvl="3" indent="0">
              <a:buNone/>
              <a:defRPr/>
            </a:pPr>
            <a:r>
              <a:rPr lang="cs-CZ" sz="2100" b="1" dirty="0">
                <a:solidFill>
                  <a:schemeClr val="accent1"/>
                </a:solidFill>
                <a:latin typeface="Calibri" panose="020F0502020204030204" pitchFamily="34" charset="0"/>
              </a:rPr>
              <a:t>				</a:t>
            </a:r>
            <a:endParaRPr lang="cs-CZ" sz="2400" dirty="0">
              <a:latin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</a:rPr>
              <a:t>ÚLOHY PRÁVNÍKA	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Právní podpora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Záštita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Komunikátor</a:t>
            </a:r>
          </a:p>
          <a:p>
            <a:pPr lvl="1"/>
            <a:endParaRPr lang="cs-CZ" dirty="0"/>
          </a:p>
          <a:p>
            <a:endParaRPr lang="cs-CZ" dirty="0"/>
          </a:p>
          <a:p>
            <a:pPr marL="393192" lvl="1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809254"/>
            <a:ext cx="8229600" cy="1143000"/>
          </a:xfrm>
        </p:spPr>
        <p:txBody>
          <a:bodyPr/>
          <a:lstStyle/>
          <a:p>
            <a:pPr algn="ctr"/>
            <a:r>
              <a:rPr lang="cs-CZ" u="sng" dirty="0">
                <a:solidFill>
                  <a:schemeClr val="accent1"/>
                </a:solidFill>
              </a:rPr>
              <a:t>Úvod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60"/>
            <a:ext cx="3454139" cy="783757"/>
          </a:xfrm>
          <a:prstGeom prst="rect">
            <a:avLst/>
          </a:prstGeom>
          <a:effectLst>
            <a:glow rad="76200">
              <a:schemeClr val="accent1">
                <a:lumMod val="20000"/>
                <a:lumOff val="80000"/>
                <a:alpha val="40000"/>
              </a:schemeClr>
            </a:glow>
            <a:outerShdw blurRad="50800" dir="2700000" algn="tl" rotWithShape="0">
              <a:schemeClr val="accent1">
                <a:lumMod val="20000"/>
                <a:lumOff val="80000"/>
                <a:alpha val="40000"/>
              </a:scheme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3635896" y="40466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www. iadvokat.eu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61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1972" y="812017"/>
            <a:ext cx="8229600" cy="1143000"/>
          </a:xfrm>
        </p:spPr>
        <p:txBody>
          <a:bodyPr>
            <a:normAutofit/>
          </a:bodyPr>
          <a:lstStyle/>
          <a:p>
            <a:r>
              <a:rPr lang="cs-CZ" sz="3800" u="sng" dirty="0">
                <a:solidFill>
                  <a:schemeClr val="accent1"/>
                </a:solidFill>
                <a:latin typeface="+mn-lt"/>
              </a:rPr>
              <a:t>Přehled právní úpravy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60"/>
            <a:ext cx="3454139" cy="783757"/>
          </a:xfrm>
          <a:prstGeom prst="rect">
            <a:avLst/>
          </a:prstGeom>
          <a:effectLst>
            <a:glow rad="76200">
              <a:schemeClr val="accent1">
                <a:lumMod val="20000"/>
                <a:lumOff val="80000"/>
                <a:alpha val="40000"/>
              </a:schemeClr>
            </a:glow>
            <a:outerShdw blurRad="50800" dir="2700000" algn="tl" rotWithShape="0">
              <a:schemeClr val="accent1">
                <a:lumMod val="20000"/>
                <a:lumOff val="80000"/>
                <a:alpha val="40000"/>
              </a:scheme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3635896" y="4046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www. iadvokat.eu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1972" y="2021372"/>
            <a:ext cx="8229600" cy="4014253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altLang="cs-CZ" sz="2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Listina základních práv a svobod (čl. 10)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altLang="cs-CZ" sz="2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Zákon č. 89/2012, občanský zákoník (§ 3) 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altLang="cs-CZ" sz="2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Zákon č. 101/2000 Sb., o ochraně osobních údajů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altLang="cs-CZ" sz="2800" u="sng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Zákon č. 372/2011 Sb., o zdravotních službách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altLang="cs-CZ" sz="2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Evropská úmluva o ochraně lidských práv a základních svobod  (č. 209/1992 Sb.) – čl. 8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altLang="cs-CZ" sz="2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Úmluva o lidských právech a biomedicíně (č. 96/2001 </a:t>
            </a:r>
            <a:r>
              <a:rPr lang="cs-CZ" altLang="cs-CZ" sz="2800" dirty="0" err="1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Sb.m.s</a:t>
            </a:r>
            <a:r>
              <a:rPr lang="cs-CZ" altLang="cs-CZ" sz="2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.) – čl. 10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Vyhláška o zdravotnické dokumentaci (č. 98/2012 Sb.)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36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668" y="5113784"/>
            <a:ext cx="1744216" cy="1744216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755273"/>
            <a:ext cx="8743348" cy="1143000"/>
          </a:xfrm>
        </p:spPr>
        <p:txBody>
          <a:bodyPr>
            <a:normAutofit/>
          </a:bodyPr>
          <a:lstStyle/>
          <a:p>
            <a:r>
              <a:rPr lang="cs-CZ" sz="3300" u="sng" dirty="0">
                <a:solidFill>
                  <a:schemeClr val="accent1"/>
                </a:solidFill>
              </a:rPr>
              <a:t>Nakládání se zdravotnickou dokumentací</a:t>
            </a:r>
            <a:endParaRPr lang="cs-CZ" sz="33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60"/>
            <a:ext cx="3454139" cy="783757"/>
          </a:xfrm>
          <a:prstGeom prst="rect">
            <a:avLst/>
          </a:prstGeom>
          <a:effectLst>
            <a:glow rad="76200">
              <a:schemeClr val="accent1">
                <a:lumMod val="20000"/>
                <a:lumOff val="80000"/>
                <a:alpha val="40000"/>
              </a:schemeClr>
            </a:glow>
            <a:outerShdw blurRad="50800" dir="2700000" algn="tl" rotWithShape="0">
              <a:schemeClr val="accent1">
                <a:lumMod val="20000"/>
                <a:lumOff val="80000"/>
                <a:alpha val="40000"/>
              </a:scheme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3635896" y="404664"/>
            <a:ext cx="2880320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www. iadvokat.eu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1779749"/>
            <a:ext cx="8599332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b="1" i="1" u="sng" dirty="0">
                <a:latin typeface="Calibri" panose="020F0502020204030204" pitchFamily="34" charset="0"/>
              </a:rPr>
              <a:t>Základní povinnosti poskytovatele při nakládání se zdravotnickou dokumentací: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r>
              <a:rPr lang="cs-CZ" sz="1200" b="1" dirty="0">
                <a:solidFill>
                  <a:schemeClr val="accent1"/>
                </a:solidFill>
                <a:latin typeface="Calibri" panose="020F0502020204030204" pitchFamily="34" charset="0"/>
              </a:rPr>
              <a:t>I.</a:t>
            </a:r>
            <a:r>
              <a:rPr lang="cs-CZ" sz="1200" b="1" dirty="0">
                <a:latin typeface="Calibri" panose="020F0502020204030204" pitchFamily="34" charset="0"/>
              </a:rPr>
              <a:t> Povinnost chránit údaje obsažené ve zdravotnické dokumentaci, povinnost vést a uchovávat zdravotnickou dokumentaci</a:t>
            </a:r>
          </a:p>
          <a:p>
            <a:pPr>
              <a:spcAft>
                <a:spcPts val="600"/>
              </a:spcAft>
            </a:pPr>
            <a:endParaRPr lang="cs-CZ" sz="1200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1"/>
                </a:solidFill>
                <a:latin typeface="Calibri" panose="020F0502020204030204" pitchFamily="34" charset="0"/>
              </a:rPr>
              <a:t>II.</a:t>
            </a:r>
            <a:r>
              <a:rPr lang="cs-CZ" sz="1200" b="1" dirty="0">
                <a:latin typeface="Calibri" panose="020F0502020204030204" pitchFamily="34" charset="0"/>
              </a:rPr>
              <a:t> Povinnost poskytovat údaje ve zdravotnické dokumentaci pouze a v rozsahu stanoveném zákonem </a:t>
            </a:r>
            <a:r>
              <a:rPr lang="cs-CZ" sz="1200" dirty="0">
                <a:latin typeface="Calibri" panose="020F0502020204030204" pitchFamily="34" charset="0"/>
              </a:rPr>
              <a:t>– oprávnění k nahlížení do zdravotnické dokumentace, pořizování výpisů a kopií (§ 65 a násl. zák. č. 372/2011 Sb.)</a:t>
            </a:r>
          </a:p>
          <a:p>
            <a:pPr>
              <a:spcAft>
                <a:spcPts val="600"/>
              </a:spcAft>
            </a:pPr>
            <a:r>
              <a:rPr lang="cs-CZ" sz="1200" dirty="0">
                <a:latin typeface="Calibri" panose="020F0502020204030204" pitchFamily="34" charset="0"/>
              </a:rPr>
              <a:t>	-  při poskytování údajů vždy obezřetný přístup s ohledem na povinnost ochrany údajů </a:t>
            </a:r>
          </a:p>
          <a:p>
            <a:pPr>
              <a:spcAft>
                <a:spcPts val="600"/>
              </a:spcAft>
            </a:pPr>
            <a:r>
              <a:rPr lang="cs-CZ" sz="1200" b="1" i="1" dirty="0">
                <a:latin typeface="Calibri" panose="020F0502020204030204" pitchFamily="34" charset="0"/>
              </a:rPr>
              <a:t>	Doporučení:</a:t>
            </a:r>
            <a:r>
              <a:rPr lang="cs-CZ" sz="1200" b="1" dirty="0">
                <a:latin typeface="Calibri" panose="020F0502020204030204" pitchFamily="34" charset="0"/>
              </a:rPr>
              <a:t> minimalizovat rozsah sdělení pouze na povinné údaje </a:t>
            </a:r>
          </a:p>
          <a:p>
            <a:r>
              <a:rPr lang="cs-CZ" sz="1200" b="1" dirty="0">
                <a:solidFill>
                  <a:schemeClr val="accent1"/>
                </a:solidFill>
                <a:latin typeface="Calibri" panose="020F0502020204030204" pitchFamily="34" charset="0"/>
              </a:rPr>
              <a:t>III.</a:t>
            </a:r>
            <a:r>
              <a:rPr lang="cs-CZ" sz="1200" b="1" dirty="0">
                <a:latin typeface="Calibri" panose="020F0502020204030204" pitchFamily="34" charset="0"/>
              </a:rPr>
              <a:t> Co se děje se zdravotnickou dokumentaci při ukončení poskytování zdravotních služeb </a:t>
            </a:r>
          </a:p>
          <a:p>
            <a:r>
              <a:rPr lang="cs-CZ" sz="1200" b="1" dirty="0">
                <a:latin typeface="Calibri" panose="020F0502020204030204" pitchFamily="34" charset="0"/>
              </a:rPr>
              <a:t>	</a:t>
            </a:r>
            <a:r>
              <a:rPr lang="cs-CZ" sz="1200" dirty="0">
                <a:latin typeface="Calibri" panose="020F0502020204030204" pitchFamily="34" charset="0"/>
              </a:rPr>
              <a:t>- úmrtí lékaře 	- možnost pokračování provozu ordinace, je-li v rodině další lékař (§27 zákona o zdravotních službách)</a:t>
            </a:r>
          </a:p>
          <a:p>
            <a:r>
              <a:rPr lang="cs-CZ" sz="1200" dirty="0">
                <a:latin typeface="Calibri" panose="020F0502020204030204" pitchFamily="34" charset="0"/>
              </a:rPr>
              <a:t>		- jinak dokumentaci převezme krajský úřad, dále distribuuje novým lékařům podle rozhodnutí pacientů</a:t>
            </a:r>
          </a:p>
          <a:p>
            <a:endParaRPr lang="cs-CZ" sz="1200" dirty="0">
              <a:latin typeface="Calibri" panose="020F0502020204030204" pitchFamily="34" charset="0"/>
            </a:endParaRPr>
          </a:p>
          <a:p>
            <a:r>
              <a:rPr lang="cs-CZ" sz="1200" dirty="0">
                <a:latin typeface="Calibri" panose="020F0502020204030204" pitchFamily="34" charset="0"/>
              </a:rPr>
              <a:t>	- rozhodnutí lékaře o převodu praxe jinému lékaři (poskytovateli) </a:t>
            </a:r>
          </a:p>
          <a:p>
            <a:r>
              <a:rPr lang="cs-CZ" sz="1200" dirty="0">
                <a:latin typeface="Calibri" panose="020F0502020204030204" pitchFamily="34" charset="0"/>
              </a:rPr>
              <a:t>		- oznámení lékaře aspoň 60 dnů předem v ordinaci, na webu, na úřední desce obce a kraje</a:t>
            </a:r>
          </a:p>
          <a:p>
            <a:r>
              <a:rPr lang="cs-CZ" sz="1200" dirty="0">
                <a:latin typeface="Calibri" panose="020F0502020204030204" pitchFamily="34" charset="0"/>
              </a:rPr>
              <a:t>		- v oznámení uvést, komu bude ordinace převedena (nabyvatel)</a:t>
            </a:r>
          </a:p>
          <a:p>
            <a:r>
              <a:rPr lang="cs-CZ" sz="1200" dirty="0">
                <a:latin typeface="Calibri" panose="020F0502020204030204" pitchFamily="34" charset="0"/>
              </a:rPr>
              <a:t>		- protokolární předání zdrav. dokumentace nabyvateli</a:t>
            </a:r>
          </a:p>
          <a:p>
            <a:r>
              <a:rPr lang="cs-CZ" sz="1200" dirty="0">
                <a:latin typeface="Calibri" panose="020F0502020204030204" pitchFamily="34" charset="0"/>
              </a:rPr>
              <a:t>	 Vsuvka „</a:t>
            </a:r>
            <a:r>
              <a:rPr lang="cs-CZ" sz="1200" i="1" dirty="0" err="1">
                <a:latin typeface="Calibri" panose="020F0502020204030204" pitchFamily="34" charset="0"/>
              </a:rPr>
              <a:t>off</a:t>
            </a:r>
            <a:r>
              <a:rPr lang="cs-CZ" sz="1200" i="1" dirty="0">
                <a:latin typeface="Calibri" panose="020F0502020204030204" pitchFamily="34" charset="0"/>
              </a:rPr>
              <a:t> </a:t>
            </a:r>
            <a:r>
              <a:rPr lang="cs-CZ" sz="1200" i="1" dirty="0" err="1">
                <a:latin typeface="Calibri" panose="020F0502020204030204" pitchFamily="34" charset="0"/>
              </a:rPr>
              <a:t>topic</a:t>
            </a:r>
            <a:r>
              <a:rPr lang="cs-CZ" sz="1200" dirty="0">
                <a:latin typeface="Calibri" panose="020F0502020204030204" pitchFamily="34" charset="0"/>
              </a:rPr>
              <a:t>“ – další výhoda provozování ordinace jako s.r.o.</a:t>
            </a:r>
          </a:p>
          <a:p>
            <a:endParaRPr lang="cs-CZ" sz="1200" dirty="0">
              <a:latin typeface="Calibri" panose="020F0502020204030204" pitchFamily="34" charset="0"/>
            </a:endParaRPr>
          </a:p>
          <a:p>
            <a:r>
              <a:rPr lang="cs-CZ" sz="1200" dirty="0">
                <a:latin typeface="Calibri" panose="020F0502020204030204" pitchFamily="34" charset="0"/>
              </a:rPr>
              <a:t>	- rozhodnutí lékaře o ukončení praxe bez jejího převodu</a:t>
            </a:r>
          </a:p>
          <a:p>
            <a:r>
              <a:rPr lang="cs-CZ" sz="1200" dirty="0">
                <a:latin typeface="Calibri" panose="020F0502020204030204" pitchFamily="34" charset="0"/>
              </a:rPr>
              <a:t>		- předat zdrav. dokumentaci se soupisem krajskému úřadu</a:t>
            </a:r>
          </a:p>
          <a:p>
            <a:r>
              <a:rPr lang="cs-CZ" sz="1300" dirty="0">
                <a:latin typeface="Calibri" panose="020F0502020204030204" pitchFamily="34" charset="0"/>
              </a:rPr>
              <a:t>	</a:t>
            </a:r>
          </a:p>
          <a:p>
            <a:r>
              <a:rPr lang="cs-CZ" sz="1300" dirty="0">
                <a:latin typeface="Calibri" panose="020F0502020204030204" pitchFamily="34" charset="0"/>
              </a:rPr>
              <a:t>	</a:t>
            </a:r>
            <a:endParaRPr lang="cs-CZ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62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297913"/>
            <a:ext cx="2551554" cy="2560087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19134" y="1958106"/>
            <a:ext cx="7411941" cy="4525963"/>
          </a:xfrm>
        </p:spPr>
        <p:txBody>
          <a:bodyPr>
            <a:normAutofit/>
          </a:bodyPr>
          <a:lstStyle/>
          <a:p>
            <a:pPr lvl="2" indent="-1128713">
              <a:buFont typeface="Wingdings" panose="05000000000000000000" pitchFamily="2" charset="2"/>
              <a:buNone/>
              <a:defRPr/>
            </a:pPr>
            <a:r>
              <a:rPr lang="cs-CZ" sz="1800" b="1" dirty="0">
                <a:latin typeface="Calibri" pitchFamily="34" charset="0"/>
              </a:rPr>
              <a:t>Práva pacienta ve vztahu ke zdravotnické dokumentaci </a:t>
            </a:r>
          </a:p>
          <a:p>
            <a:pPr marL="176213" lvl="2" indent="0" algn="just">
              <a:buNone/>
              <a:defRPr/>
            </a:pPr>
            <a:r>
              <a:rPr lang="cs-CZ" sz="1800" dirty="0">
                <a:solidFill>
                  <a:schemeClr val="accent1"/>
                </a:solidFill>
                <a:latin typeface="Calibri" pitchFamily="34" charset="0"/>
              </a:rPr>
              <a:t>a) 	</a:t>
            </a:r>
            <a:r>
              <a:rPr lang="cs-CZ" sz="1800" dirty="0">
                <a:latin typeface="Calibri" pitchFamily="34" charset="0"/>
              </a:rPr>
              <a:t>právo v přítomnosti zdravotnického pracovníka nahlížet do své zdravotnické dokumentace				</a:t>
            </a:r>
          </a:p>
          <a:p>
            <a:pPr marL="176213" lvl="2" indent="0" algn="just">
              <a:buNone/>
              <a:defRPr/>
            </a:pPr>
            <a:r>
              <a:rPr lang="cs-CZ" sz="1800" dirty="0">
                <a:solidFill>
                  <a:schemeClr val="accent1"/>
                </a:solidFill>
                <a:latin typeface="Calibri" pitchFamily="34" charset="0"/>
              </a:rPr>
              <a:t>b) 	</a:t>
            </a:r>
            <a:r>
              <a:rPr lang="cs-CZ" sz="1800" dirty="0">
                <a:latin typeface="Calibri" pitchFamily="34" charset="0"/>
              </a:rPr>
              <a:t>právo na pořízení výpisů, opisů nebo kopií dokumentů uvedených ve zdravotnické dokumentaci</a:t>
            </a:r>
          </a:p>
          <a:p>
            <a:pPr marL="176213" lvl="2" indent="0" algn="just">
              <a:buNone/>
              <a:defRPr/>
            </a:pPr>
            <a:r>
              <a:rPr lang="cs-CZ" sz="1800" dirty="0">
                <a:solidFill>
                  <a:schemeClr val="accent1"/>
                </a:solidFill>
                <a:latin typeface="Calibri" pitchFamily="34" charset="0"/>
              </a:rPr>
              <a:t>c)</a:t>
            </a:r>
            <a:r>
              <a:rPr lang="cs-CZ" sz="1800" dirty="0">
                <a:latin typeface="Calibri" pitchFamily="34" charset="0"/>
              </a:rPr>
              <a:t>	právo určit osobu, která může být informována o jeho zdravotním stavu, nebo vyslovit zákaz podávání těchto informací jakékoliv osobě; pacient může určení osoby nebo vyslovení zákazu kdykoliv odvolat</a:t>
            </a:r>
            <a:r>
              <a:rPr lang="cs-CZ" sz="1800" i="1" dirty="0">
                <a:latin typeface="Calibri" pitchFamily="34" charset="0"/>
              </a:rPr>
              <a:t>.</a:t>
            </a:r>
          </a:p>
          <a:p>
            <a:pPr marL="176213" lvl="2" indent="0">
              <a:buNone/>
              <a:defRPr/>
            </a:pPr>
            <a:endParaRPr lang="cs-CZ" sz="1800" i="1" dirty="0">
              <a:latin typeface="Calibri" pitchFamily="34" charset="0"/>
            </a:endParaRPr>
          </a:p>
          <a:p>
            <a:pPr marL="461963" lvl="2" indent="-28575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cs-CZ" sz="1800" i="1" dirty="0">
                <a:latin typeface="Calibri" pitchFamily="34" charset="0"/>
              </a:rPr>
              <a:t>Jediná výjimka z nahlížení a pořizování si výpisů a kopií ze zdravotnické dokumentace (pacient nesmí vidět):</a:t>
            </a:r>
          </a:p>
          <a:p>
            <a:pPr marL="1202627" lvl="5" indent="-285750">
              <a:buClr>
                <a:schemeClr val="accent1"/>
              </a:buClr>
              <a:buFont typeface="Courier New" panose="02070309020205020404" pitchFamily="49" charset="0"/>
              <a:buChar char="o"/>
              <a:defRPr/>
            </a:pPr>
            <a:r>
              <a:rPr lang="cs-CZ" sz="1500" i="1" dirty="0">
                <a:latin typeface="Calibri" pitchFamily="34" charset="0"/>
              </a:rPr>
              <a:t>U záznamů autorizovaných psychologických metod a popisu léčby psychoterapeutickými prostředky – lze jen v rozsahu záznamu popisu  příznaků onemocnění, diagnózy, popisu terapeutického přístupu a interpretace výsledků testů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19134" y="913905"/>
            <a:ext cx="8229600" cy="1143000"/>
          </a:xfrm>
        </p:spPr>
        <p:txBody>
          <a:bodyPr>
            <a:normAutofit/>
          </a:bodyPr>
          <a:lstStyle/>
          <a:p>
            <a:r>
              <a:rPr lang="cs-CZ" sz="3400" dirty="0">
                <a:solidFill>
                  <a:schemeClr val="accent1"/>
                </a:solidFill>
              </a:rPr>
              <a:t>Pacient a zdravotnická dokumentace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60"/>
            <a:ext cx="3454139" cy="783757"/>
          </a:xfrm>
          <a:prstGeom prst="rect">
            <a:avLst/>
          </a:prstGeom>
          <a:effectLst>
            <a:glow rad="76200">
              <a:schemeClr val="accent1">
                <a:lumMod val="20000"/>
                <a:lumOff val="80000"/>
                <a:alpha val="40000"/>
              </a:schemeClr>
            </a:glow>
            <a:outerShdw blurRad="50800" dir="2700000" algn="tl" rotWithShape="0">
              <a:schemeClr val="accent1">
                <a:lumMod val="20000"/>
                <a:lumOff val="80000"/>
                <a:alpha val="40000"/>
              </a:scheme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3635896" y="40466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www. iadvokat.eu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8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8208912" cy="51460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000" dirty="0">
                <a:latin typeface="Calibri" panose="020F0502020204030204" pitchFamily="34" charset="0"/>
              </a:rPr>
              <a:t>Originál zdravotnické dokumentace zůstává u poskytovatele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latin typeface="Calibri" panose="020F0502020204030204" pitchFamily="34" charset="0"/>
              </a:rPr>
              <a:t>Povinnost poskytovatele zaznamenat každé nahlédnutí do zdravotnické dokumentace nebo pořízení opisů, výpisů, kopií </a:t>
            </a:r>
            <a:r>
              <a:rPr lang="cs-CZ" sz="1600" dirty="0">
                <a:latin typeface="Calibri" panose="020F0502020204030204" pitchFamily="34" charset="0"/>
              </a:rPr>
              <a:t>(vyjma nahlédnutí např. ošetřujícího lékaře či studenta medicíny - § 66 odst. 6 (věta první) zák. o </a:t>
            </a:r>
            <a:r>
              <a:rPr lang="cs-CZ" sz="1600" dirty="0" err="1">
                <a:latin typeface="Calibri" panose="020F0502020204030204" pitchFamily="34" charset="0"/>
              </a:rPr>
              <a:t>zdr</a:t>
            </a:r>
            <a:r>
              <a:rPr lang="cs-CZ" sz="1600" dirty="0">
                <a:latin typeface="Calibri" panose="020F0502020204030204" pitchFamily="34" charset="0"/>
              </a:rPr>
              <a:t>. službách </a:t>
            </a:r>
          </a:p>
          <a:p>
            <a:r>
              <a:rPr lang="cs-CZ" altLang="cs-CZ" sz="2000" dirty="0">
                <a:latin typeface="Calibri" panose="020F0502020204030204" pitchFamily="34" charset="0"/>
              </a:rPr>
              <a:t>Oprávnění poskytovatele </a:t>
            </a:r>
            <a:r>
              <a:rPr lang="cs-CZ" altLang="cs-CZ" sz="2000" u="sng" dirty="0">
                <a:latin typeface="Calibri" panose="020F0502020204030204" pitchFamily="34" charset="0"/>
              </a:rPr>
              <a:t>omezit přístup do zdravotnické dokumentace</a:t>
            </a:r>
            <a:r>
              <a:rPr lang="cs-CZ" altLang="cs-CZ" sz="2000" dirty="0">
                <a:latin typeface="Calibri" panose="020F0502020204030204" pitchFamily="34" charset="0"/>
              </a:rPr>
              <a:t>  zákonným zástupcům (§ 67 zák. o zdrav. službách) </a:t>
            </a:r>
          </a:p>
          <a:p>
            <a:pPr lvl="1"/>
            <a:r>
              <a:rPr lang="cs-CZ" altLang="cs-CZ" sz="1600" dirty="0">
                <a:latin typeface="Calibri" panose="020F0502020204030204" pitchFamily="34" charset="0"/>
              </a:rPr>
              <a:t>Lze-li vyvodit </a:t>
            </a:r>
            <a:r>
              <a:rPr lang="cs-CZ" sz="1600" dirty="0">
                <a:latin typeface="Calibri" panose="020F0502020204030204" pitchFamily="34" charset="0"/>
              </a:rPr>
              <a:t>podezření na zneužívání nebo týrání pacienta nebo ohrožování jeho zdravého vývoje</a:t>
            </a:r>
          </a:p>
          <a:p>
            <a:pPr lvl="1"/>
            <a:r>
              <a:rPr lang="cs-CZ" altLang="cs-CZ" sz="1600" dirty="0">
                <a:latin typeface="Calibri" panose="020F0502020204030204" pitchFamily="34" charset="0"/>
              </a:rPr>
              <a:t>Přístup lze omezit pouze ve vztahu k informacím, z nichž vyplývají skutečnosti zneužívání nebo týrání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1600" dirty="0">
                <a:latin typeface="Calibri" panose="020F0502020204030204" pitchFamily="34" charset="0"/>
              </a:rPr>
              <a:t>pacienta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60"/>
            <a:ext cx="3454139" cy="783757"/>
          </a:xfrm>
          <a:prstGeom prst="rect">
            <a:avLst/>
          </a:prstGeom>
          <a:effectLst>
            <a:glow rad="76200">
              <a:schemeClr val="accent1">
                <a:lumMod val="20000"/>
                <a:lumOff val="80000"/>
                <a:alpha val="40000"/>
              </a:schemeClr>
            </a:glow>
            <a:outerShdw blurRad="50800" dir="2700000" algn="tl" rotWithShape="0">
              <a:schemeClr val="accent1">
                <a:lumMod val="20000"/>
                <a:lumOff val="80000"/>
                <a:alpha val="40000"/>
              </a:scheme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3604084" y="42013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www. iadvokat.eu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693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79691" y="1516188"/>
            <a:ext cx="8229600" cy="4721124"/>
          </a:xfrm>
        </p:spPr>
        <p:txBody>
          <a:bodyPr>
            <a:normAutofit fontScale="925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1600" i="1" u="sng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Praktický postup u nahlížení do dokumentace žijícího pacienta</a:t>
            </a:r>
            <a:r>
              <a:rPr lang="cs-CZ" sz="16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: žádost pacienta nebo jím určené osoby – pacient nebo jím určená osoba se osobně dostaví – ověření totožnosti – nahlédnutí, pořízení výpisů nebo kopií vlastními silami – na žádost pořídí kopie poskytovatel zdravotních služeb do 30 dnů – osobní převzetí kopií pacientem nebo jím pověřenou osobou po ověření totožnosti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opatrnost vždy na prvním místě, jde o citlivé údaje, konzervativní přístup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4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dcera chce nahlédnout do zdravotnické dokumentace svého otce, ten jí ovšem za svého života vyslovil zákaz sdělování informací o svém zdravotním stavu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2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Osoby blízké zemřelému pacientovi, popřípadě další osoby určené pacientem, mají právo na informace o zdravotním stavu pacienta, který zemřel, a informace o výsledku pitvy, byla-li provedena, včetně práva nahlížet do zdravotnické dokumentace vedené o jeho osobě nebo do jiných zápisů vztahujících se k jeho zdravotnímu stavu a pořizovat z nich výpisy nebo jejich kopie.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2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Pokud zemřelý pacient za svého života vyslovil zákaz sdělovat informace o svém zdravotním stavu určitým osobám blízkým, lze informaci těmto osobám podat </a:t>
            </a:r>
            <a:r>
              <a:rPr lang="cs-CZ" sz="1200" b="1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pouze v případě, že je to v zájmu ochrany jejich zdraví nebo ochrany zdraví další osoby, a to pouze v nezbytném rozsahu</a:t>
            </a:r>
            <a:r>
              <a:rPr lang="cs-CZ" sz="12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4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advokát manžela žádá lékaře o informace o povaze a intenzitě úrazu manželky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2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Nikdy bez výslovného souhlasu manželky – Vaší pacientky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4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okresní správa sociálního zabezpečení – žádá o sdělení důvodu úrazu pacientky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Nahlížet bez souhlasu pacienta mohou pouze </a:t>
            </a:r>
            <a:r>
              <a:rPr lang="cs-CZ" sz="1000" b="1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zdravotničtí pracovníci </a:t>
            </a:r>
            <a:r>
              <a:rPr lang="cs-CZ" sz="1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příslušní podle jiných právních předpisů k posuzování zdravotního stavu pro účely sociálního zabezpečení, zejména nemocenského nebo důchodového pojištění, státní sociální podpory, zaměstnanosti, sociálně-právní ochrany dětí, sociálních služeb a pomoci v hmotné nouzi,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4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uklízečka, technický personál – zamezit přístup ke zdravotnické dokumentaci, vhodná současně i dohoda o mlčenlivosti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4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sestřička v ordinaci na „záskok“ – zdravotnický pracovník, tedy má ze zákona povinnost mlčenlivosti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cs-CZ" sz="20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79691" y="869856"/>
            <a:ext cx="8229600" cy="807998"/>
          </a:xfrm>
        </p:spPr>
        <p:txBody>
          <a:bodyPr>
            <a:normAutofit/>
          </a:bodyPr>
          <a:lstStyle/>
          <a:p>
            <a:r>
              <a:rPr lang="cs-CZ" sz="2800" u="sng" dirty="0">
                <a:solidFill>
                  <a:schemeClr val="accent1"/>
                </a:solidFill>
              </a:rPr>
              <a:t>Praktické příklady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60"/>
            <a:ext cx="3454139" cy="783757"/>
          </a:xfrm>
          <a:prstGeom prst="rect">
            <a:avLst/>
          </a:prstGeom>
          <a:effectLst>
            <a:glow rad="76200">
              <a:schemeClr val="accent1">
                <a:lumMod val="20000"/>
                <a:lumOff val="80000"/>
                <a:alpha val="40000"/>
              </a:schemeClr>
            </a:glow>
            <a:outerShdw blurRad="50800" dir="2700000" algn="tl" rotWithShape="0">
              <a:schemeClr val="accent1">
                <a:lumMod val="20000"/>
                <a:lumOff val="80000"/>
                <a:alpha val="40000"/>
              </a:scheme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3563888" y="40466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www. iadvokat.eu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934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793" y="5262899"/>
            <a:ext cx="2430207" cy="1617182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788979"/>
            <a:ext cx="8229600" cy="4232309"/>
          </a:xfrm>
        </p:spPr>
        <p:txBody>
          <a:bodyPr>
            <a:normAutofit fontScale="92500"/>
          </a:bodyPr>
          <a:lstStyle/>
          <a:p>
            <a:pPr lvl="1">
              <a:spcAft>
                <a:spcPts val="600"/>
              </a:spcAft>
            </a:pPr>
            <a:r>
              <a:rPr lang="cs-CZ" sz="1800" dirty="0">
                <a:latin typeface="Calibri" panose="020F0502020204030204" pitchFamily="34" charset="0"/>
              </a:rPr>
              <a:t>Znalec má oprávnění k nahlížení do zdravotnické dokumentace bez souhlasu pacienta dle zákonem stanovených podmínek (§ 65 odst. 2   písm. i/ zák. o zdravotních službách)</a:t>
            </a:r>
          </a:p>
          <a:p>
            <a:pPr lvl="2">
              <a:spcAft>
                <a:spcPts val="600"/>
              </a:spcAft>
            </a:pPr>
            <a:r>
              <a:rPr lang="cs-CZ" sz="1600" dirty="0">
                <a:latin typeface="Calibri" panose="020F0502020204030204" pitchFamily="34" charset="0"/>
              </a:rPr>
              <a:t>Do zdravotnické dokumentace vedené o pacientovi mohou bez jeho souhlasu nahlížet, </a:t>
            </a:r>
          </a:p>
          <a:p>
            <a:pPr lvl="3">
              <a:spcAft>
                <a:spcPts val="600"/>
              </a:spcAft>
            </a:pPr>
            <a:r>
              <a:rPr lang="cs-CZ" sz="1400" dirty="0">
                <a:latin typeface="Calibri" panose="020F0502020204030204" pitchFamily="34" charset="0"/>
              </a:rPr>
              <a:t>jestliže je to v zájmu pacienta nebo jestliže je to potřebné pro účely vyplývající ze zákona o zdravotních službách nebo jiných právních předpisů, </a:t>
            </a:r>
          </a:p>
          <a:p>
            <a:pPr lvl="3">
              <a:spcAft>
                <a:spcPts val="600"/>
              </a:spcAft>
            </a:pPr>
            <a:r>
              <a:rPr lang="cs-CZ" sz="1400" dirty="0">
                <a:latin typeface="Calibri" panose="020F0502020204030204" pitchFamily="34" charset="0"/>
              </a:rPr>
              <a:t>a to v nezbytném rozsahu, </a:t>
            </a:r>
          </a:p>
          <a:p>
            <a:pPr lvl="3">
              <a:spcAft>
                <a:spcPts val="600"/>
              </a:spcAft>
            </a:pPr>
            <a:r>
              <a:rPr lang="cs-CZ" sz="1400" dirty="0">
                <a:latin typeface="Calibri" panose="020F0502020204030204" pitchFamily="34" charset="0"/>
              </a:rPr>
              <a:t>soudní znalci ve zdravotnických oborech a osoby se způsobilostí k výkonu zdravotnického povolání, které byly pověřeny vypracováním znaleckého posudku znaleckým ústavem, poskytovatelem nebo zdravotnickým pracovníkem, v rozsahu nezbytném pro vypracování znaleckého posudku </a:t>
            </a:r>
          </a:p>
          <a:p>
            <a:pPr lvl="4">
              <a:spcAft>
                <a:spcPts val="600"/>
              </a:spcAft>
            </a:pPr>
            <a:r>
              <a:rPr lang="cs-CZ" sz="1200" dirty="0">
                <a:latin typeface="Calibri" panose="020F0502020204030204" pitchFamily="34" charset="0"/>
              </a:rPr>
              <a:t>pro potřebu trestního řízení </a:t>
            </a:r>
          </a:p>
          <a:p>
            <a:pPr lvl="4">
              <a:spcAft>
                <a:spcPts val="600"/>
              </a:spcAft>
            </a:pPr>
            <a:r>
              <a:rPr lang="cs-CZ" sz="1200" dirty="0">
                <a:latin typeface="Calibri" panose="020F0502020204030204" pitchFamily="34" charset="0"/>
              </a:rPr>
              <a:t>nebo pro řízení před soudem podle jiných právních předpisů</a:t>
            </a:r>
          </a:p>
          <a:p>
            <a:pPr marL="1143000" lvl="4" indent="0">
              <a:spcAft>
                <a:spcPts val="600"/>
              </a:spcAft>
              <a:buNone/>
            </a:pPr>
            <a:r>
              <a:rPr lang="cs-CZ" dirty="0">
                <a:latin typeface="Calibri" panose="020F0502020204030204" pitchFamily="34" charset="0"/>
              </a:rPr>
              <a:t>Znalec musí své oprávnění prokázat – usnesením soudu, pověřením</a:t>
            </a:r>
          </a:p>
          <a:p>
            <a:pPr marL="1143000" lvl="4" indent="0">
              <a:spcAft>
                <a:spcPts val="600"/>
              </a:spcAft>
              <a:buNone/>
            </a:pPr>
            <a:r>
              <a:rPr lang="cs-CZ" dirty="0">
                <a:latin typeface="Calibri" panose="020F0502020204030204" pitchFamily="34" charset="0"/>
              </a:rPr>
              <a:t>poskytovatele nebo zdravotnického pracovníka.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812017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cs-CZ" sz="2400" dirty="0">
                <a:solidFill>
                  <a:schemeClr val="accent1"/>
                </a:solidFill>
              </a:rPr>
              <a:t>Interakce lékaře a znalce z pohledu zdravotnické dokumentace a nahlížení do 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60"/>
            <a:ext cx="3454139" cy="783757"/>
          </a:xfrm>
          <a:prstGeom prst="rect">
            <a:avLst/>
          </a:prstGeom>
          <a:effectLst>
            <a:glow rad="76200">
              <a:schemeClr val="accent1">
                <a:lumMod val="20000"/>
                <a:lumOff val="80000"/>
                <a:alpha val="40000"/>
              </a:schemeClr>
            </a:glow>
            <a:outerShdw blurRad="50800" dir="2700000" algn="tl" rotWithShape="0">
              <a:schemeClr val="accent1">
                <a:lumMod val="20000"/>
                <a:lumOff val="80000"/>
                <a:alpha val="40000"/>
              </a:scheme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3563888" y="36392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www. iadvokat.eu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629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9767C2-CEBA-44D9-8CE9-AB64B255A9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na téma brainstormingu</Template>
  <TotalTime>0</TotalTime>
  <Words>1152</Words>
  <Application>Microsoft Office PowerPoint</Application>
  <PresentationFormat>Předvádění na obrazovce (4:3)</PresentationFormat>
  <Paragraphs>129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3" baseType="lpstr">
      <vt:lpstr>Arial</vt:lpstr>
      <vt:lpstr>Bookman Old Style</vt:lpstr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Shluk</vt:lpstr>
      <vt:lpstr>Zdravotnické informace a údaje pohledem právní praxe  </vt:lpstr>
      <vt:lpstr>„Vigilantibus iura scripta sunt.“</vt:lpstr>
      <vt:lpstr>Úvod</vt:lpstr>
      <vt:lpstr>Přehled právní úpravy</vt:lpstr>
      <vt:lpstr>Nakládání se zdravotnickou dokumentací</vt:lpstr>
      <vt:lpstr>Pacient a zdravotnická dokumentace</vt:lpstr>
      <vt:lpstr>Prezentace aplikace PowerPoint</vt:lpstr>
      <vt:lpstr>Praktické příklady</vt:lpstr>
      <vt:lpstr>Interakce lékaře a znalce z pohledu zdravotnické dokumentace a nahlížení do ní</vt:lpstr>
      <vt:lpstr>Význam zdravotnické dokumentace při obraně proti stížnostem pacientů</vt:lpstr>
      <vt:lpstr>Povinnost mlčenlivosti v soudním řízení (úprava v § 51 zákona č. 372/2011 Sb., o zdravotních službách)</vt:lpstr>
      <vt:lpstr>Následky porušení povinností</vt:lpstr>
      <vt:lpstr>Děkuji Vám za pozornost a přeji Vám mnoho úspěchů ve Vaší práci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2016-08-09T08:25:01Z</dcterms:created>
  <dcterms:modified xsi:type="dcterms:W3CDTF">2016-10-11T13:02:26Z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